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0503" autoAdjust="0"/>
  </p:normalViewPr>
  <p:slideViewPr>
    <p:cSldViewPr>
      <p:cViewPr varScale="1">
        <p:scale>
          <a:sx n="52" d="100"/>
          <a:sy n="52" d="100"/>
        </p:scale>
        <p:origin x="-24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CFB70-9E10-4E1A-9DFA-D2524E542658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97A6C-55DA-4089-9BC5-D68C044B2C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时间序列分类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7A6C-55DA-4089-9BC5-D68C044B2CA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7A6C-55DA-4089-9BC5-D68C044B2CA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旅游业</a:t>
            </a:r>
            <a:r>
              <a:rPr lang="en-US" altLang="zh-CN" dirty="0" smtClean="0"/>
              <a:t>-》</a:t>
            </a:r>
            <a:r>
              <a:rPr lang="zh-CN" altLang="en-US" dirty="0" smtClean="0"/>
              <a:t>发布日期与地区，旅游收入与构成。</a:t>
            </a:r>
            <a:r>
              <a:rPr lang="en-US" altLang="zh-CN" dirty="0" smtClean="0"/>
              <a:t>Zip</a:t>
            </a:r>
            <a:r>
              <a:rPr lang="zh-CN" altLang="en-US" dirty="0" smtClean="0"/>
              <a:t>格式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7A6C-55DA-4089-9BC5-D68C044B2CA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rPr>
              <a:t>在我国，高等院校校企合作实践推行已有</a:t>
            </a:r>
            <a:r>
              <a:rPr lang="en-US" altLang="zh-CN" sz="1200" kern="1200" dirty="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rPr>
              <a:t>20</a:t>
            </a:r>
            <a:r>
              <a:rPr lang="zh-CN" altLang="zh-CN" sz="1200" kern="1200" dirty="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rPr>
              <a:t>余年，产生了多样化的校企合作模式。从校企合作中的技术，人力，经费的流向，以及制度保证的强度划分，将现有的校企合作划分为大学倾向企业的合作，企业倾向大学的合作这两种基本模式。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rPr>
              <a:t>在大学倾向企业的合作模式中，大学借助文化资源集中优势，以及高科技人才优势，为企业提供技术支持和帮助，从而强化企业竞争的核心动力。大学通过合作，拓展服务领域，加强服务社会的职能。大学倾向企业合作的主要的形式包括企业顾问的形式，横向课题合作形式和直接产业化形式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rPr>
              <a:t>“企业顾问”形式：通常以企业管理顾问和企业技术顾问的形式存在。其中，企业管理顾问是指企业从大学聘任专家作为企业管理外部专家，专家运用科学的原理和有效的方法，为企业提供管控和经营方面的指导；企业技术顾问则由企业从高校聘任特定领域的知名学者或专家，为企业核心关键性技术难题的攻克提供相应的技术指导和帮助。校企间企业顾问的合作形式使得企业以一种高效率，相对较低成本的形式提升管理水平和获取技术竞争力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97A6C-55DA-4089-9BC5-D68C044B2CA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2014-6-4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219.219.114.1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rend.cnki.net/TrendSearch/index.htm" TargetMode="External"/><Relationship Id="rId4" Type="http://schemas.openxmlformats.org/officeDocument/2006/relationships/hyperlink" Target="http://ref.cnki.net/knsref/index.asp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ms.nwu.edu.cn/gonggao/ShowArticle.asp?ArticleID=43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b.nwu.edu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.nwu.edu.cn/read.Asp?NewsID=150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b.nwu.edu.cn/read.Asp?NewsID=1481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ib.nwu.edu.cn/read.Asp?NewsID=119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学术信息资源检索与组织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4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我们的研究需求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互联网查询</a:t>
            </a:r>
            <a:r>
              <a:rPr lang="en-US" altLang="zh-CN" dirty="0" smtClean="0"/>
              <a:t>—</a:t>
            </a:r>
            <a:r>
              <a:rPr lang="zh-CN" altLang="en-US" b="1" dirty="0" smtClean="0">
                <a:solidFill>
                  <a:srgbClr val="FF0000"/>
                </a:solidFill>
              </a:rPr>
              <a:t>单点查询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一本书，买太贵，找电子的。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有一篇参考文献需要查看</a:t>
            </a:r>
            <a:endParaRPr lang="en-US" altLang="zh-CN" dirty="0" smtClean="0"/>
          </a:p>
          <a:p>
            <a:r>
              <a:rPr lang="zh-CN" altLang="en-US" dirty="0" smtClean="0"/>
              <a:t>专业数据资源检索</a:t>
            </a:r>
            <a:r>
              <a:rPr lang="en-US" altLang="zh-CN" dirty="0" smtClean="0"/>
              <a:t>—</a:t>
            </a:r>
            <a:r>
              <a:rPr lang="zh-CN" altLang="en-US" b="1" dirty="0" smtClean="0">
                <a:solidFill>
                  <a:srgbClr val="FF0000"/>
                </a:solidFill>
              </a:rPr>
              <a:t>系统检索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研究领域和方向的背景分析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高影响力论文，热点研究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最有影响力作者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国内外研究现状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研究领域的方法论、实验原理、产生问题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获取研究所需数据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CSSCI</a:t>
            </a:r>
          </a:p>
          <a:p>
            <a:pPr lvl="1"/>
            <a:r>
              <a:rPr lang="en-US" altLang="zh-CN" dirty="0" smtClean="0">
                <a:hlinkClick r:id="rId3"/>
              </a:rPr>
              <a:t>http://219.219.114.10/</a:t>
            </a:r>
            <a:endParaRPr lang="en-US" altLang="zh-CN" dirty="0" smtClean="0"/>
          </a:p>
          <a:p>
            <a:r>
              <a:rPr lang="zh-CN" altLang="en-US" dirty="0" smtClean="0"/>
              <a:t>引文数据库</a:t>
            </a:r>
            <a:endParaRPr lang="en-US" altLang="zh-CN" dirty="0" smtClean="0"/>
          </a:p>
          <a:p>
            <a:pPr lvl="1"/>
            <a:r>
              <a:rPr lang="en-US" altLang="zh-CN" dirty="0" smtClean="0">
                <a:hlinkClick r:id="rId4"/>
              </a:rPr>
              <a:t>http://ref.cnki.net/knsref/index.aspx</a:t>
            </a:r>
            <a:endParaRPr lang="en-US" altLang="zh-CN" dirty="0" smtClean="0"/>
          </a:p>
          <a:p>
            <a:r>
              <a:rPr lang="zh-CN" altLang="en-US" dirty="0" smtClean="0"/>
              <a:t>学术趋势</a:t>
            </a:r>
            <a:endParaRPr lang="en-US" altLang="zh-CN" dirty="0" smtClean="0"/>
          </a:p>
          <a:p>
            <a:pPr lvl="1"/>
            <a:r>
              <a:rPr lang="en-US" altLang="zh-CN" dirty="0" smtClean="0">
                <a:hlinkClick r:id="rId5"/>
              </a:rPr>
              <a:t>http://trend.cnki.net/TrendSearch/index.htm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可利用的专业数据资源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经济管理学院</a:t>
            </a:r>
            <a:endParaRPr lang="en-US" altLang="zh-CN" dirty="0" smtClean="0"/>
          </a:p>
          <a:p>
            <a:pPr lvl="1"/>
            <a:r>
              <a:rPr lang="en-US" altLang="zh-CN" dirty="0" smtClean="0">
                <a:hlinkClick r:id="rId3"/>
              </a:rPr>
              <a:t>http://ems.nwu.edu.cn/gonggao/ShowArticle.asp?ArticleID=4301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西北大学图书馆</a:t>
            </a:r>
            <a:endParaRPr lang="en-US" altLang="zh-CN" dirty="0" smtClean="0"/>
          </a:p>
          <a:p>
            <a:pPr lvl="1"/>
            <a:r>
              <a:rPr lang="en-US" altLang="zh-CN" dirty="0" smtClean="0">
                <a:hlinkClick r:id="rId4"/>
              </a:rPr>
              <a:t>http://lib.nwu.edu.cn/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一点点</a:t>
            </a:r>
            <a:r>
              <a:rPr lang="zh-CN" altLang="en-US" dirty="0" smtClean="0"/>
              <a:t>运气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多尝试“试用资源”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恰好找得到需要的数据和资源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有助于为学校或学院长期购买提供依据</a:t>
            </a:r>
            <a:endParaRPr lang="en-US" altLang="zh-CN" dirty="0" smtClean="0"/>
          </a:p>
          <a:p>
            <a:r>
              <a:rPr lang="zh-CN" altLang="en-US" dirty="0" smtClean="0"/>
              <a:t>图书馆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/>
              <a:t>资源动态</a:t>
            </a:r>
            <a:endParaRPr lang="en-US" altLang="zh-CN" dirty="0" smtClean="0"/>
          </a:p>
          <a:p>
            <a:pPr lvl="1"/>
            <a:r>
              <a:rPr lang="en-US" altLang="zh-CN" dirty="0" smtClean="0">
                <a:hlinkClick r:id="rId3"/>
              </a:rPr>
              <a:t>RESSET</a:t>
            </a:r>
            <a:r>
              <a:rPr lang="zh-CN" altLang="en-US" dirty="0" smtClean="0">
                <a:hlinkClick r:id="rId3"/>
              </a:rPr>
              <a:t>金融研究数据库开通试用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 </a:t>
            </a:r>
            <a:r>
              <a:rPr lang="en-US" altLang="zh-CN" dirty="0" smtClean="0">
                <a:hlinkClick r:id="rId4"/>
              </a:rPr>
              <a:t>SSCI</a:t>
            </a:r>
            <a:r>
              <a:rPr lang="zh-CN" altLang="en-US" dirty="0" smtClean="0">
                <a:hlinkClick r:id="rId4"/>
              </a:rPr>
              <a:t>数据库开通试用</a:t>
            </a:r>
            <a:r>
              <a:rPr lang="en-US" altLang="zh-CN" dirty="0" smtClean="0">
                <a:hlinkClick r:id="rId4"/>
              </a:rPr>
              <a:t>!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文献的组织和使用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637112"/>
          </a:xfrm>
        </p:spPr>
        <p:txBody>
          <a:bodyPr/>
          <a:lstStyle/>
          <a:p>
            <a:r>
              <a:rPr lang="zh-CN" altLang="en-US" dirty="0" smtClean="0"/>
              <a:t>面对的问题：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70675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文献信息整理方法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传统手工卡片式</a:t>
            </a:r>
            <a:endParaRPr lang="en-US" altLang="zh-CN" dirty="0" smtClean="0"/>
          </a:p>
          <a:p>
            <a:r>
              <a:rPr lang="en-US" altLang="zh-CN" dirty="0" smtClean="0"/>
              <a:t>Windows</a:t>
            </a:r>
            <a:r>
              <a:rPr lang="zh-CN" altLang="en-US" dirty="0" smtClean="0"/>
              <a:t>资源管理器</a:t>
            </a:r>
            <a:endParaRPr lang="en-US" altLang="zh-CN" dirty="0" smtClean="0"/>
          </a:p>
          <a:p>
            <a:r>
              <a:rPr lang="en-US" altLang="zh-CN" dirty="0" smtClean="0"/>
              <a:t>Excel</a:t>
            </a:r>
            <a:r>
              <a:rPr lang="zh-CN" altLang="en-US" dirty="0" smtClean="0"/>
              <a:t>表格</a:t>
            </a:r>
            <a:endParaRPr lang="en-US" altLang="zh-CN" dirty="0" smtClean="0"/>
          </a:p>
          <a:p>
            <a:r>
              <a:rPr lang="en-US" altLang="zh-CN" dirty="0" smtClean="0"/>
              <a:t>Word</a:t>
            </a:r>
            <a:r>
              <a:rPr lang="zh-CN" altLang="en-US" dirty="0" smtClean="0"/>
              <a:t>文档结构图</a:t>
            </a:r>
            <a:endParaRPr lang="en-US" altLang="zh-CN" dirty="0" smtClean="0"/>
          </a:p>
          <a:p>
            <a:r>
              <a:rPr lang="zh-CN" altLang="en-US" dirty="0" smtClean="0"/>
              <a:t>自建数据库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专用文献管理软件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888" y="5632648"/>
            <a:ext cx="8229600" cy="1180728"/>
          </a:xfrm>
        </p:spPr>
        <p:txBody>
          <a:bodyPr/>
          <a:lstStyle/>
          <a:p>
            <a:r>
              <a:rPr lang="en-US" altLang="zh-CN" dirty="0" err="1" smtClean="0"/>
              <a:t>NoteExpress</a:t>
            </a:r>
            <a:r>
              <a:rPr lang="zh-CN" altLang="en-US" dirty="0" smtClean="0"/>
              <a:t>下载地址：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lib.nwu.edu.cn/read.Asp?NewsID=1198</a:t>
            </a:r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115616" y="1268760"/>
            <a:ext cx="6705600" cy="4391025"/>
            <a:chOff x="1143000" y="1628775"/>
            <a:chExt cx="6705600" cy="4391025"/>
          </a:xfrm>
        </p:grpSpPr>
        <p:grpSp>
          <p:nvGrpSpPr>
            <p:cNvPr id="4" name="Group 2"/>
            <p:cNvGrpSpPr>
              <a:grpSpLocks/>
            </p:cNvGrpSpPr>
            <p:nvPr/>
          </p:nvGrpSpPr>
          <p:grpSpPr bwMode="auto">
            <a:xfrm>
              <a:off x="1143000" y="3255963"/>
              <a:ext cx="2982913" cy="2763837"/>
              <a:chOff x="0" y="0"/>
              <a:chExt cx="1879" cy="1741"/>
            </a:xfrm>
          </p:grpSpPr>
          <p:sp>
            <p:nvSpPr>
              <p:cNvPr id="5" name="Text Box 3"/>
              <p:cNvSpPr txBox="1">
                <a:spLocks noChangeArrowheads="1"/>
              </p:cNvSpPr>
              <p:nvPr/>
            </p:nvSpPr>
            <p:spPr bwMode="auto">
              <a:xfrm>
                <a:off x="60" y="187"/>
                <a:ext cx="1284" cy="7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185738" indent="-185738" eaLnBrk="0" hangingPunct="0"/>
                <a:r>
                  <a:rPr lang="en-US" sz="2000" b="1">
                    <a:latin typeface="宋体" pitchFamily="2" charset="-122"/>
                  </a:rPr>
                  <a:t>WEB</a:t>
                </a:r>
                <a:r>
                  <a:rPr lang="zh-CN" altLang="en-US" sz="2000" b="1">
                    <a:latin typeface="宋体" pitchFamily="2" charset="-122"/>
                  </a:rPr>
                  <a:t>版</a:t>
                </a:r>
              </a:p>
              <a:p>
                <a:pPr marL="185738" indent="-185738" eaLnBrk="0" hangingPunct="0">
                  <a:buFontTx/>
                  <a:buChar char="•"/>
                </a:pPr>
                <a:r>
                  <a:rPr lang="en-US">
                    <a:latin typeface="宋体" pitchFamily="2" charset="-122"/>
                  </a:rPr>
                  <a:t>Endnote </a:t>
                </a:r>
                <a:endParaRPr lang="en-US" altLang="zh-CN">
                  <a:latin typeface="宋体" pitchFamily="2" charset="-122"/>
                </a:endParaRPr>
              </a:p>
              <a:p>
                <a:pPr marL="185738" indent="-185738" eaLnBrk="0" hangingPunct="0">
                  <a:buFontTx/>
                  <a:buChar char="•"/>
                </a:pPr>
                <a:r>
                  <a:rPr lang="en-US">
                    <a:latin typeface="宋体" pitchFamily="2" charset="-122"/>
                  </a:rPr>
                  <a:t>WebRefworks</a:t>
                </a:r>
              </a:p>
              <a:p>
                <a:pPr marL="185738" indent="-185738" eaLnBrk="0" hangingPunct="0">
                  <a:buFontTx/>
                  <a:buChar char="•"/>
                </a:pPr>
                <a:endParaRPr lang="zh-CN" altLang="en-US">
                  <a:latin typeface="宋体" pitchFamily="2" charset="-122"/>
                </a:endParaRPr>
              </a:p>
            </p:txBody>
          </p:sp>
          <p:grpSp>
            <p:nvGrpSpPr>
              <p:cNvPr id="6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1879" cy="1741"/>
                <a:chOff x="0" y="0"/>
                <a:chExt cx="1879" cy="1741"/>
              </a:xfrm>
            </p:grpSpPr>
            <p:sp>
              <p:nvSpPr>
                <p:cNvPr id="7" name="AutoShape 5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1440" cy="168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8" name="未知"/>
                <p:cNvSpPr>
                  <a:spLocks/>
                </p:cNvSpPr>
                <p:nvPr/>
              </p:nvSpPr>
              <p:spPr bwMode="auto">
                <a:xfrm>
                  <a:off x="1310" y="0"/>
                  <a:ext cx="569" cy="782"/>
                </a:xfrm>
                <a:custGeom>
                  <a:avLst/>
                  <a:gdLst/>
                  <a:ahLst/>
                  <a:cxnLst>
                    <a:cxn ang="0">
                      <a:pos x="580" y="0"/>
                    </a:cxn>
                    <a:cxn ang="0">
                      <a:pos x="578" y="90"/>
                    </a:cxn>
                    <a:cxn ang="0">
                      <a:pos x="568" y="174"/>
                    </a:cxn>
                    <a:cxn ang="0">
                      <a:pos x="552" y="252"/>
                    </a:cxn>
                    <a:cxn ang="0">
                      <a:pos x="526" y="324"/>
                    </a:cxn>
                    <a:cxn ang="0">
                      <a:pos x="494" y="390"/>
                    </a:cxn>
                    <a:cxn ang="0">
                      <a:pos x="452" y="450"/>
                    </a:cxn>
                    <a:cxn ang="0">
                      <a:pos x="402" y="508"/>
                    </a:cxn>
                    <a:cxn ang="0">
                      <a:pos x="342" y="560"/>
                    </a:cxn>
                    <a:cxn ang="0">
                      <a:pos x="270" y="610"/>
                    </a:cxn>
                    <a:cxn ang="0">
                      <a:pos x="188" y="656"/>
                    </a:cxn>
                    <a:cxn ang="0">
                      <a:pos x="188" y="798"/>
                    </a:cxn>
                    <a:cxn ang="0">
                      <a:pos x="0" y="514"/>
                    </a:cxn>
                    <a:cxn ang="0">
                      <a:pos x="188" y="230"/>
                    </a:cxn>
                    <a:cxn ang="0">
                      <a:pos x="188" y="372"/>
                    </a:cxn>
                    <a:cxn ang="0">
                      <a:pos x="224" y="368"/>
                    </a:cxn>
                    <a:cxn ang="0">
                      <a:pos x="264" y="356"/>
                    </a:cxn>
                    <a:cxn ang="0">
                      <a:pos x="306" y="336"/>
                    </a:cxn>
                    <a:cxn ang="0">
                      <a:pos x="348" y="310"/>
                    </a:cxn>
                    <a:cxn ang="0">
                      <a:pos x="392" y="280"/>
                    </a:cxn>
                    <a:cxn ang="0">
                      <a:pos x="432" y="246"/>
                    </a:cxn>
                    <a:cxn ang="0">
                      <a:pos x="472" y="208"/>
                    </a:cxn>
                    <a:cxn ang="0">
                      <a:pos x="506" y="166"/>
                    </a:cxn>
                    <a:cxn ang="0">
                      <a:pos x="536" y="124"/>
                    </a:cxn>
                    <a:cxn ang="0">
                      <a:pos x="558" y="82"/>
                    </a:cxn>
                    <a:cxn ang="0">
                      <a:pos x="574" y="40"/>
                    </a:cxn>
                    <a:cxn ang="0">
                      <a:pos x="578" y="0"/>
                    </a:cxn>
                    <a:cxn ang="0">
                      <a:pos x="580" y="0"/>
                    </a:cxn>
                  </a:cxnLst>
                  <a:rect l="0" t="0" r="r" b="b"/>
                  <a:pathLst>
                    <a:path w="580" h="798">
                      <a:moveTo>
                        <a:pt x="580" y="0"/>
                      </a:moveTo>
                      <a:lnTo>
                        <a:pt x="578" y="90"/>
                      </a:lnTo>
                      <a:lnTo>
                        <a:pt x="568" y="174"/>
                      </a:lnTo>
                      <a:lnTo>
                        <a:pt x="552" y="252"/>
                      </a:lnTo>
                      <a:lnTo>
                        <a:pt x="526" y="324"/>
                      </a:lnTo>
                      <a:lnTo>
                        <a:pt x="494" y="390"/>
                      </a:lnTo>
                      <a:lnTo>
                        <a:pt x="452" y="450"/>
                      </a:lnTo>
                      <a:lnTo>
                        <a:pt x="402" y="508"/>
                      </a:lnTo>
                      <a:lnTo>
                        <a:pt x="342" y="560"/>
                      </a:lnTo>
                      <a:lnTo>
                        <a:pt x="270" y="610"/>
                      </a:lnTo>
                      <a:lnTo>
                        <a:pt x="188" y="656"/>
                      </a:lnTo>
                      <a:lnTo>
                        <a:pt x="188" y="798"/>
                      </a:lnTo>
                      <a:lnTo>
                        <a:pt x="0" y="514"/>
                      </a:lnTo>
                      <a:lnTo>
                        <a:pt x="188" y="230"/>
                      </a:lnTo>
                      <a:lnTo>
                        <a:pt x="188" y="372"/>
                      </a:lnTo>
                      <a:lnTo>
                        <a:pt x="224" y="368"/>
                      </a:lnTo>
                      <a:lnTo>
                        <a:pt x="264" y="356"/>
                      </a:lnTo>
                      <a:lnTo>
                        <a:pt x="306" y="336"/>
                      </a:lnTo>
                      <a:lnTo>
                        <a:pt x="348" y="310"/>
                      </a:lnTo>
                      <a:lnTo>
                        <a:pt x="392" y="280"/>
                      </a:lnTo>
                      <a:lnTo>
                        <a:pt x="432" y="246"/>
                      </a:lnTo>
                      <a:lnTo>
                        <a:pt x="472" y="208"/>
                      </a:lnTo>
                      <a:lnTo>
                        <a:pt x="506" y="166"/>
                      </a:lnTo>
                      <a:lnTo>
                        <a:pt x="536" y="124"/>
                      </a:lnTo>
                      <a:lnTo>
                        <a:pt x="558" y="82"/>
                      </a:lnTo>
                      <a:lnTo>
                        <a:pt x="574" y="40"/>
                      </a:lnTo>
                      <a:lnTo>
                        <a:pt x="578" y="0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63529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3048000" y="1628775"/>
              <a:ext cx="2998788" cy="1601788"/>
              <a:chOff x="0" y="0"/>
              <a:chExt cx="1889" cy="1009"/>
            </a:xfrm>
          </p:grpSpPr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1889" cy="1009"/>
                <a:chOff x="0" y="0"/>
                <a:chExt cx="1889" cy="1009"/>
              </a:xfrm>
            </p:grpSpPr>
            <p:grpSp>
              <p:nvGrpSpPr>
                <p:cNvPr id="12" name="Group 9"/>
                <p:cNvGrpSpPr>
                  <a:grpSpLocks/>
                </p:cNvGrpSpPr>
                <p:nvPr/>
              </p:nvGrpSpPr>
              <p:grpSpPr bwMode="auto">
                <a:xfrm>
                  <a:off x="0" y="90"/>
                  <a:ext cx="1889" cy="919"/>
                  <a:chOff x="0" y="0"/>
                  <a:chExt cx="1926" cy="937"/>
                </a:xfrm>
              </p:grpSpPr>
              <p:sp>
                <p:nvSpPr>
                  <p:cNvPr id="17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21" y="30"/>
                    <a:ext cx="1905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905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" name="Oval 12"/>
                <p:cNvSpPr>
                  <a:spLocks noChangeArrowheads="1"/>
                </p:cNvSpPr>
                <p:nvPr/>
              </p:nvSpPr>
              <p:spPr bwMode="auto">
                <a:xfrm>
                  <a:off x="89" y="0"/>
                  <a:ext cx="1691" cy="8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Oval 13"/>
                <p:cNvSpPr>
                  <a:spLocks noChangeArrowheads="1"/>
                </p:cNvSpPr>
                <p:nvPr/>
              </p:nvSpPr>
              <p:spPr bwMode="auto">
                <a:xfrm>
                  <a:off x="111" y="5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Oval 14"/>
                <p:cNvSpPr>
                  <a:spLocks noChangeArrowheads="1"/>
                </p:cNvSpPr>
                <p:nvPr/>
              </p:nvSpPr>
              <p:spPr bwMode="auto">
                <a:xfrm>
                  <a:off x="128" y="13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Oval 15"/>
                <p:cNvSpPr>
                  <a:spLocks noChangeArrowheads="1"/>
                </p:cNvSpPr>
                <p:nvPr/>
              </p:nvSpPr>
              <p:spPr bwMode="auto">
                <a:xfrm>
                  <a:off x="211" y="30"/>
                  <a:ext cx="1382" cy="6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7999"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Text Box 16"/>
              <p:cNvSpPr txBox="1">
                <a:spLocks noChangeArrowheads="1"/>
              </p:cNvSpPr>
              <p:nvPr/>
            </p:nvSpPr>
            <p:spPr bwMode="auto">
              <a:xfrm>
                <a:off x="422" y="163"/>
                <a:ext cx="98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b="1">
                    <a:latin typeface="Arial" pitchFamily="34" charset="0"/>
                    <a:ea typeface="楷体_GB2312" pitchFamily="49" charset="-122"/>
                  </a:rPr>
                  <a:t>常用个人文献</a:t>
                </a:r>
              </a:p>
              <a:p>
                <a:pPr algn="ctr" eaLnBrk="0" hangingPunct="0"/>
                <a:r>
                  <a:rPr lang="zh-CN" altLang="en-US" b="1">
                    <a:latin typeface="Arial" pitchFamily="34" charset="0"/>
                    <a:ea typeface="楷体_GB2312" pitchFamily="49" charset="-122"/>
                  </a:rPr>
                  <a:t>管理软件</a:t>
                </a:r>
                <a:endParaRPr lang="zh-CN" altLang="en-US">
                  <a:latin typeface="Arial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9" name="Group 18"/>
            <p:cNvGrpSpPr>
              <a:grpSpLocks/>
            </p:cNvGrpSpPr>
            <p:nvPr/>
          </p:nvGrpSpPr>
          <p:grpSpPr bwMode="auto">
            <a:xfrm>
              <a:off x="4875213" y="3255963"/>
              <a:ext cx="2973387" cy="2763837"/>
              <a:chOff x="0" y="0"/>
              <a:chExt cx="1873" cy="1741"/>
            </a:xfrm>
          </p:grpSpPr>
          <p:sp>
            <p:nvSpPr>
              <p:cNvPr id="20" name="Text Box 19"/>
              <p:cNvSpPr txBox="1">
                <a:spLocks noChangeArrowheads="1"/>
              </p:cNvSpPr>
              <p:nvPr/>
            </p:nvSpPr>
            <p:spPr bwMode="auto">
              <a:xfrm>
                <a:off x="529" y="205"/>
                <a:ext cx="1284" cy="1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185738" indent="-185738" eaLnBrk="0" hangingPunct="0"/>
                <a:r>
                  <a:rPr lang="zh-CN" altLang="en-US" sz="2000" b="1">
                    <a:latin typeface="Arial" pitchFamily="34" charset="0"/>
                  </a:rPr>
                  <a:t>单机版</a:t>
                </a:r>
              </a:p>
              <a:p>
                <a:pPr marL="185738" indent="-185738" eaLnBrk="0" hangingPunct="0">
                  <a:buFontTx/>
                  <a:buChar char="•"/>
                </a:pPr>
                <a:r>
                  <a:rPr lang="en-US">
                    <a:latin typeface="Arial" pitchFamily="34" charset="0"/>
                  </a:rPr>
                  <a:t>Endnote®</a:t>
                </a:r>
              </a:p>
              <a:p>
                <a:pPr marL="185738" indent="-185738" eaLnBrk="0" hangingPunct="0">
                  <a:buFontTx/>
                  <a:buChar char="•"/>
                </a:pPr>
                <a:r>
                  <a:rPr lang="en-US">
                    <a:latin typeface="Arial" pitchFamily="34" charset="0"/>
                  </a:rPr>
                  <a:t>Reference Manager®</a:t>
                </a:r>
              </a:p>
              <a:p>
                <a:pPr marL="185738" indent="-185738" eaLnBrk="0" hangingPunct="0">
                  <a:buFontTx/>
                  <a:buChar char="•"/>
                </a:pPr>
                <a:r>
                  <a:rPr lang="en-US">
                    <a:latin typeface="Arial" pitchFamily="34" charset="0"/>
                  </a:rPr>
                  <a:t>ProCite®</a:t>
                </a:r>
              </a:p>
              <a:p>
                <a:pPr marL="185738" indent="-185738" eaLnBrk="0" hangingPunct="0">
                  <a:buFontTx/>
                  <a:buChar char="•"/>
                </a:pPr>
                <a:r>
                  <a:rPr lang="en-US">
                    <a:latin typeface="Arial" pitchFamily="34" charset="0"/>
                  </a:rPr>
                  <a:t>NoteExpress</a:t>
                </a:r>
              </a:p>
            </p:txBody>
          </p:sp>
          <p:sp>
            <p:nvSpPr>
              <p:cNvPr id="21" name="AutoShape 20"/>
              <p:cNvSpPr>
                <a:spLocks noChangeArrowheads="1"/>
              </p:cNvSpPr>
              <p:nvPr/>
            </p:nvSpPr>
            <p:spPr bwMode="auto">
              <a:xfrm>
                <a:off x="433" y="61"/>
                <a:ext cx="1440" cy="168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  <p:sp>
            <p:nvSpPr>
              <p:cNvPr id="22" name="未知"/>
              <p:cNvSpPr>
                <a:spLocks/>
              </p:cNvSpPr>
              <p:nvPr/>
            </p:nvSpPr>
            <p:spPr bwMode="auto">
              <a:xfrm flipH="1">
                <a:off x="0" y="0"/>
                <a:ext cx="569" cy="782"/>
              </a:xfrm>
              <a:custGeom>
                <a:avLst/>
                <a:gdLst/>
                <a:ahLst/>
                <a:cxnLst>
                  <a:cxn ang="0">
                    <a:pos x="580" y="0"/>
                  </a:cxn>
                  <a:cxn ang="0">
                    <a:pos x="578" y="90"/>
                  </a:cxn>
                  <a:cxn ang="0">
                    <a:pos x="568" y="174"/>
                  </a:cxn>
                  <a:cxn ang="0">
                    <a:pos x="552" y="252"/>
                  </a:cxn>
                  <a:cxn ang="0">
                    <a:pos x="526" y="324"/>
                  </a:cxn>
                  <a:cxn ang="0">
                    <a:pos x="494" y="390"/>
                  </a:cxn>
                  <a:cxn ang="0">
                    <a:pos x="452" y="450"/>
                  </a:cxn>
                  <a:cxn ang="0">
                    <a:pos x="402" y="508"/>
                  </a:cxn>
                  <a:cxn ang="0">
                    <a:pos x="342" y="560"/>
                  </a:cxn>
                  <a:cxn ang="0">
                    <a:pos x="270" y="610"/>
                  </a:cxn>
                  <a:cxn ang="0">
                    <a:pos x="188" y="656"/>
                  </a:cxn>
                  <a:cxn ang="0">
                    <a:pos x="188" y="798"/>
                  </a:cxn>
                  <a:cxn ang="0">
                    <a:pos x="0" y="514"/>
                  </a:cxn>
                  <a:cxn ang="0">
                    <a:pos x="188" y="230"/>
                  </a:cxn>
                  <a:cxn ang="0">
                    <a:pos x="188" y="372"/>
                  </a:cxn>
                  <a:cxn ang="0">
                    <a:pos x="224" y="368"/>
                  </a:cxn>
                  <a:cxn ang="0">
                    <a:pos x="264" y="356"/>
                  </a:cxn>
                  <a:cxn ang="0">
                    <a:pos x="306" y="336"/>
                  </a:cxn>
                  <a:cxn ang="0">
                    <a:pos x="348" y="310"/>
                  </a:cxn>
                  <a:cxn ang="0">
                    <a:pos x="392" y="280"/>
                  </a:cxn>
                  <a:cxn ang="0">
                    <a:pos x="432" y="246"/>
                  </a:cxn>
                  <a:cxn ang="0">
                    <a:pos x="472" y="208"/>
                  </a:cxn>
                  <a:cxn ang="0">
                    <a:pos x="506" y="166"/>
                  </a:cxn>
                  <a:cxn ang="0">
                    <a:pos x="536" y="124"/>
                  </a:cxn>
                  <a:cxn ang="0">
                    <a:pos x="558" y="82"/>
                  </a:cxn>
                  <a:cxn ang="0">
                    <a:pos x="574" y="40"/>
                  </a:cxn>
                  <a:cxn ang="0">
                    <a:pos x="578" y="0"/>
                  </a:cxn>
                  <a:cxn ang="0">
                    <a:pos x="580" y="0"/>
                  </a:cxn>
                </a:cxnLst>
                <a:rect l="0" t="0" r="r" b="b"/>
                <a:pathLst>
                  <a:path w="580" h="798">
                    <a:moveTo>
                      <a:pt x="580" y="0"/>
                    </a:moveTo>
                    <a:lnTo>
                      <a:pt x="578" y="90"/>
                    </a:lnTo>
                    <a:lnTo>
                      <a:pt x="568" y="174"/>
                    </a:lnTo>
                    <a:lnTo>
                      <a:pt x="552" y="252"/>
                    </a:lnTo>
                    <a:lnTo>
                      <a:pt x="526" y="324"/>
                    </a:lnTo>
                    <a:lnTo>
                      <a:pt x="494" y="390"/>
                    </a:lnTo>
                    <a:lnTo>
                      <a:pt x="452" y="450"/>
                    </a:lnTo>
                    <a:lnTo>
                      <a:pt x="402" y="508"/>
                    </a:lnTo>
                    <a:lnTo>
                      <a:pt x="342" y="560"/>
                    </a:lnTo>
                    <a:lnTo>
                      <a:pt x="270" y="610"/>
                    </a:lnTo>
                    <a:lnTo>
                      <a:pt x="188" y="656"/>
                    </a:lnTo>
                    <a:lnTo>
                      <a:pt x="188" y="798"/>
                    </a:lnTo>
                    <a:lnTo>
                      <a:pt x="0" y="514"/>
                    </a:lnTo>
                    <a:lnTo>
                      <a:pt x="188" y="230"/>
                    </a:lnTo>
                    <a:lnTo>
                      <a:pt x="188" y="372"/>
                    </a:lnTo>
                    <a:lnTo>
                      <a:pt x="224" y="368"/>
                    </a:lnTo>
                    <a:lnTo>
                      <a:pt x="264" y="356"/>
                    </a:lnTo>
                    <a:lnTo>
                      <a:pt x="306" y="336"/>
                    </a:lnTo>
                    <a:lnTo>
                      <a:pt x="348" y="310"/>
                    </a:lnTo>
                    <a:lnTo>
                      <a:pt x="392" y="280"/>
                    </a:lnTo>
                    <a:lnTo>
                      <a:pt x="432" y="246"/>
                    </a:lnTo>
                    <a:lnTo>
                      <a:pt x="472" y="208"/>
                    </a:lnTo>
                    <a:lnTo>
                      <a:pt x="506" y="166"/>
                    </a:lnTo>
                    <a:lnTo>
                      <a:pt x="536" y="124"/>
                    </a:lnTo>
                    <a:lnTo>
                      <a:pt x="558" y="82"/>
                    </a:lnTo>
                    <a:lnTo>
                      <a:pt x="574" y="40"/>
                    </a:lnTo>
                    <a:lnTo>
                      <a:pt x="578" y="0"/>
                    </a:lnTo>
                    <a:lnTo>
                      <a:pt x="5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176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763688" y="2881313"/>
            <a:ext cx="5857875" cy="41433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itchFamily="2" charset="-122"/>
              </a:rPr>
              <a:t>知识和智慧的力量    来源于交流与分享</a:t>
            </a:r>
            <a:endParaRPr lang="zh-CN" altLang="en-US" sz="2400" b="0" dirty="0" smtClean="0">
              <a:latin typeface="黑体" pitchFamily="2" charset="-122"/>
            </a:endParaRPr>
          </a:p>
        </p:txBody>
      </p:sp>
      <p:sp>
        <p:nvSpPr>
          <p:cNvPr id="102403" name="WordArt 3"/>
          <p:cNvSpPr>
            <a:spLocks noChangeArrowheads="1" noChangeShapeType="1" noTextEdit="1"/>
          </p:cNvSpPr>
          <p:nvPr/>
        </p:nvSpPr>
        <p:spPr bwMode="gray">
          <a:xfrm>
            <a:off x="2133600" y="2057400"/>
            <a:ext cx="534035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2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tx1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Thank You !</a:t>
            </a:r>
            <a:endParaRPr lang="zh-CN" altLang="en-US" sz="54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2"/>
                  </a:gs>
                </a:gsLst>
                <a:lin ang="0" scaled="1"/>
              </a:gradFill>
              <a:effectLst>
                <a:outerShdw dist="89803" dir="2700000" algn="ctr" rotWithShape="0">
                  <a:schemeClr val="tx1">
                    <a:alpha val="50000"/>
                  </a:schemeClr>
                </a:outerShdw>
              </a:effectLst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490</Words>
  <Application>Microsoft Office PowerPoint</Application>
  <PresentationFormat>全屏显示(4:3)</PresentationFormat>
  <Paragraphs>64</Paragraphs>
  <Slides>9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学术信息资源检索与组织</vt:lpstr>
      <vt:lpstr>我们的研究需求</vt:lpstr>
      <vt:lpstr>幻灯片 3</vt:lpstr>
      <vt:lpstr>可利用的专业数据资源</vt:lpstr>
      <vt:lpstr>一点点运气</vt:lpstr>
      <vt:lpstr>文献的组织和使用</vt:lpstr>
      <vt:lpstr>文献信息整理方法</vt:lpstr>
      <vt:lpstr>专用文献管理软件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信息资源检索</dc:title>
  <cp:lastModifiedBy>User</cp:lastModifiedBy>
  <cp:revision>31</cp:revision>
  <dcterms:modified xsi:type="dcterms:W3CDTF">2014-06-03T22:58:12Z</dcterms:modified>
</cp:coreProperties>
</file>